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3" r:id="rId2"/>
    <p:sldId id="304" r:id="rId3"/>
    <p:sldId id="306" r:id="rId4"/>
    <p:sldId id="314" r:id="rId5"/>
    <p:sldId id="308" r:id="rId6"/>
    <p:sldId id="310" r:id="rId7"/>
    <p:sldId id="313" r:id="rId8"/>
    <p:sldId id="311" r:id="rId9"/>
    <p:sldId id="312" r:id="rId10"/>
    <p:sldId id="315" r:id="rId11"/>
    <p:sldId id="316" r:id="rId12"/>
    <p:sldId id="318" r:id="rId13"/>
    <p:sldId id="319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1391" autoAdjust="0"/>
  </p:normalViewPr>
  <p:slideViewPr>
    <p:cSldViewPr snapToGrid="0">
      <p:cViewPr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63CD2-13F4-4F1C-9FF7-1FAC72E30A3D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46A8-EC75-48C6-A0BC-E1D5A53D9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46A8-EC75-48C6-A0BC-E1D5A53D9A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3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581A-EB5A-4C2A-9FFA-73B21519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DC722-45F5-455D-BC3E-AD53BAAF9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3BEE-38EC-41DB-AC0B-294B7259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7001F-18DB-417B-8806-CAE2A957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7EBB-3088-4500-A7A3-B65375D2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324C-D50E-4613-BA25-FE13FED8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46E39-8808-4C1C-93BF-B134F8F26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225B-0F85-4F4B-BD29-AB911A29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101E8-0ACB-4496-ADB7-AD0FA23C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4383-3593-4C7B-AFFC-E5DB07C1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2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F42E85-17BC-4DAF-95FA-C6C8851D4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A78C5-5FF4-4C95-9FEA-4FA7C9B98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CC5E5-C177-4E0B-80A3-B9D1EF3E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1B22-5977-4568-A064-F57C3259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88471-4572-49CD-A03B-B0FE1C31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7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CF0F-E4A5-4396-8BB3-C24218EF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2B06-D236-4C76-88E0-61B22978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7BEF7-9F2A-4538-9FA6-DCF25637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E864-7155-4706-AC05-FADF9501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A5B5-3527-46B2-BD84-CE3B6A5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C966-D710-450B-B695-416035A6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A8E98-FA97-4462-A2A3-AB518D34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FF5DB-32BE-4473-8320-ED192A23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466FC-34B8-4805-8AF6-F6CBDD65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BA4BB-4530-4567-B8B4-5FA48747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0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8CE-9040-4C4E-A903-77803100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C8E4-D4AC-4E16-8714-5C7868137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3B6F2-0083-4FC9-A632-FB47918E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CB289-E076-4F36-84DB-57AECE0E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1471-DE33-44D5-A323-3A307B24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07657-438C-4C3B-9D9A-7C91CA28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4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665B-B262-43F0-8892-C788BE6C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9EBA0-CDE1-4C4F-993B-0F53AAC1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CBA82-4B1F-44A8-AAC5-3BEFD3B5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B65F0-D122-405B-B816-60048F9BD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BDF27-2190-424E-A9BD-9B089FF10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B3CE3-6D5E-4AB8-A314-DB1C75AE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3ED2F-BD83-499D-8110-EAB288A8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CA6C6-34F8-418B-B1A0-1385C0F9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C65-4572-46FF-81EB-BADF10A5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94B66-E4A0-49E3-8116-D88C3F35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19FC-365B-4175-B942-249742C0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7C466-DE59-450E-BDF9-CAEC0880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61AF3-B2E0-4EAF-B830-2E6E79F6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5BBAC-4378-47DC-9488-4ACDE7BB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EB08-EF33-4B8C-B6EC-54EB7077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1286-615E-498D-BC4D-BA29BF6F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3F41-89F2-4FE7-B6B1-555A3B0D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37F02-7900-43A7-9458-7D4D36FF0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E0BE7-830E-4136-903A-0450208F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ED1F2-DFBD-468A-A4B8-F80C11CE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4C1A1-C198-4333-8A2D-CC68B152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E29A-BD15-4EE0-8DC6-B1F01A01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017B0-4A00-4885-B23D-E946C5D1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044FD-1B15-4524-8835-22DA0FF9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3751F-A68D-49F2-BFE5-CE143C2C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14AF-20CE-46E7-A101-BCB8E5E8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558F-DC0D-4842-98A1-F85293DD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8F83F-E2F3-420E-A3BA-9AF1C73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B40D8-FB7E-4253-AC47-D31C2BCF8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F3183-B532-407D-B966-01F470730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DC6FD-686A-46D6-9BF0-26F3ADAA6187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5284C-96BD-463F-BB44-5A9A2AFE2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D4AE-C67C-4D34-864F-559D5A1D0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9502-6A01-4538-812F-2A43BD0C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Phylogenetic Diversity</a:t>
            </a:r>
            <a:br>
              <a:rPr lang="en-US" sz="6600" dirty="0">
                <a:solidFill>
                  <a:srgbClr val="0070C0"/>
                </a:solidFill>
              </a:rPr>
            </a:b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87682" y="-32686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0750" y="4399062"/>
            <a:ext cx="3111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51576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21106-A1A8-433B-82B4-DAC75A255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3" t="10722" r="10001" b="23574"/>
          <a:stretch/>
        </p:blipFill>
        <p:spPr>
          <a:xfrm>
            <a:off x="340640" y="798921"/>
            <a:ext cx="11510720" cy="52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DD043-7258-4BF2-8058-21CF4BC1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9" t="42060" r="14794" b="10174"/>
          <a:stretch/>
        </p:blipFill>
        <p:spPr>
          <a:xfrm>
            <a:off x="99570" y="3582186"/>
            <a:ext cx="4053526" cy="3275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669FB-4B40-4109-987D-203297CE82F9}"/>
              </a:ext>
            </a:extLst>
          </p:cNvPr>
          <p:cNvSpPr txBox="1"/>
          <p:nvPr/>
        </p:nvSpPr>
        <p:spPr>
          <a:xfrm>
            <a:off x="231783" y="180041"/>
            <a:ext cx="37651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Look at results</a:t>
            </a:r>
          </a:p>
          <a:p>
            <a:endParaRPr lang="en-US" sz="2400" dirty="0"/>
          </a:p>
          <a:p>
            <a:r>
              <a:rPr lang="en-US" sz="2400" dirty="0"/>
              <a:t>Positive </a:t>
            </a:r>
            <a:r>
              <a:rPr lang="en-US" sz="2400" dirty="0" err="1"/>
              <a:t>ses</a:t>
            </a:r>
            <a:r>
              <a:rPr lang="en-US" sz="2400" dirty="0"/>
              <a:t> values (</a:t>
            </a:r>
            <a:r>
              <a:rPr lang="en-US" sz="2400" dirty="0" err="1"/>
              <a:t>obs.z</a:t>
            </a:r>
            <a:r>
              <a:rPr lang="en-US" sz="2400" dirty="0"/>
              <a:t> values) and p values &gt; 0.95 </a:t>
            </a:r>
            <a:r>
              <a:rPr lang="en-US" sz="2400" dirty="0">
                <a:sym typeface="Wingdings" panose="05000000000000000000" pitchFamily="2" charset="2"/>
              </a:rPr>
              <a:t> OVERDISPERSION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Negative </a:t>
            </a:r>
            <a:r>
              <a:rPr lang="en-US" sz="2400" dirty="0" err="1">
                <a:sym typeface="Wingdings" panose="05000000000000000000" pitchFamily="2" charset="2"/>
              </a:rPr>
              <a:t>ses</a:t>
            </a:r>
            <a:r>
              <a:rPr lang="en-US" sz="2400" dirty="0">
                <a:sym typeface="Wingdings" panose="05000000000000000000" pitchFamily="2" charset="2"/>
              </a:rPr>
              <a:t> values (</a:t>
            </a:r>
            <a:r>
              <a:rPr lang="en-US" sz="2400" dirty="0" err="1">
                <a:sym typeface="Wingdings" panose="05000000000000000000" pitchFamily="2" charset="2"/>
              </a:rPr>
              <a:t>obs.z</a:t>
            </a:r>
            <a:r>
              <a:rPr lang="en-US" sz="2400" dirty="0">
                <a:sym typeface="Wingdings" panose="05000000000000000000" pitchFamily="2" charset="2"/>
              </a:rPr>
              <a:t> values) and p values &lt; 0.05  UNDERDISPERSION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3002D-CE88-4B07-9C67-C55F3CDBB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5" t="10585" r="14021" b="8729"/>
          <a:stretch/>
        </p:blipFill>
        <p:spPr>
          <a:xfrm>
            <a:off x="4687822" y="-19227"/>
            <a:ext cx="7338383" cy="4553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146F-8317-4F14-B38E-1D037219F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7" t="41649" r="14484" b="18213"/>
          <a:stretch/>
        </p:blipFill>
        <p:spPr>
          <a:xfrm>
            <a:off x="4711675" y="4508009"/>
            <a:ext cx="7247230" cy="2258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9E43C-B97C-4F07-8275-11750AC8A3DD}"/>
              </a:ext>
            </a:extLst>
          </p:cNvPr>
          <p:cNvSpPr txBox="1"/>
          <p:nvPr/>
        </p:nvSpPr>
        <p:spPr>
          <a:xfrm rot="5400000">
            <a:off x="7872506" y="3034390"/>
            <a:ext cx="5955695" cy="12822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0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5AFA18-FAAD-4EE2-9223-1FFF4ECB6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0" t="10172" r="17423" b="7629"/>
          <a:stretch/>
        </p:blipFill>
        <p:spPr>
          <a:xfrm>
            <a:off x="1970202" y="697584"/>
            <a:ext cx="8097625" cy="5637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732644-F301-47B5-8CF2-2C436950EA08}"/>
              </a:ext>
            </a:extLst>
          </p:cNvPr>
          <p:cNvSpPr txBox="1"/>
          <p:nvPr/>
        </p:nvSpPr>
        <p:spPr>
          <a:xfrm>
            <a:off x="256881" y="5125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Plotting results</a:t>
            </a:r>
          </a:p>
        </p:txBody>
      </p:sp>
    </p:spTree>
    <p:extLst>
      <p:ext uri="{BB962C8B-B14F-4D97-AF65-F5344CB8AC3E}">
        <p14:creationId xmlns:p14="http://schemas.microsoft.com/office/powerpoint/2010/main" val="242220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564EC-3ECA-4F03-AB81-412FFAA83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4" t="10172" r="17268" b="5154"/>
          <a:stretch/>
        </p:blipFill>
        <p:spPr>
          <a:xfrm>
            <a:off x="1989056" y="697584"/>
            <a:ext cx="8097624" cy="58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92196-BFF6-46F5-A7D9-67AD9085B874}"/>
              </a:ext>
            </a:extLst>
          </p:cNvPr>
          <p:cNvSpPr txBox="1"/>
          <p:nvPr/>
        </p:nvSpPr>
        <p:spPr>
          <a:xfrm>
            <a:off x="256881" y="5125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Plotting results</a:t>
            </a:r>
          </a:p>
        </p:txBody>
      </p:sp>
    </p:spTree>
    <p:extLst>
      <p:ext uri="{BB962C8B-B14F-4D97-AF65-F5344CB8AC3E}">
        <p14:creationId xmlns:p14="http://schemas.microsoft.com/office/powerpoint/2010/main" val="1559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E621B-737A-4653-B6C3-DA400E1EF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2" t="9897" r="17886" b="4605"/>
          <a:stretch/>
        </p:blipFill>
        <p:spPr>
          <a:xfrm>
            <a:off x="1960775" y="725864"/>
            <a:ext cx="8050492" cy="5863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DB93A-8320-4F9A-859D-89DF71AB0E41}"/>
              </a:ext>
            </a:extLst>
          </p:cNvPr>
          <p:cNvSpPr txBox="1"/>
          <p:nvPr/>
        </p:nvSpPr>
        <p:spPr>
          <a:xfrm>
            <a:off x="256881" y="5125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Plotting results</a:t>
            </a:r>
          </a:p>
        </p:txBody>
      </p:sp>
    </p:spTree>
    <p:extLst>
      <p:ext uri="{BB962C8B-B14F-4D97-AF65-F5344CB8AC3E}">
        <p14:creationId xmlns:p14="http://schemas.microsoft.com/office/powerpoint/2010/main" val="302060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F78CF-7B7B-49CB-A670-8681862B0D9B}"/>
              </a:ext>
            </a:extLst>
          </p:cNvPr>
          <p:cNvSpPr/>
          <p:nvPr/>
        </p:nvSpPr>
        <p:spPr>
          <a:xfrm>
            <a:off x="243815" y="401491"/>
            <a:ext cx="57610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/>
              <a:t>“Measure the amount of </a:t>
            </a:r>
            <a:r>
              <a:rPr lang="en-US" sz="3600" i="1" dirty="0">
                <a:solidFill>
                  <a:srgbClr val="7030A0"/>
                </a:solidFill>
              </a:rPr>
              <a:t>evolutionary history </a:t>
            </a:r>
            <a:r>
              <a:rPr lang="en-US" sz="3600" i="1" dirty="0"/>
              <a:t>represented in a </a:t>
            </a:r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given area</a:t>
            </a:r>
            <a:r>
              <a:rPr lang="en-US" sz="3600" i="1" dirty="0"/>
              <a:t>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BEDB0D-C01A-45DB-880F-F42F0727C43B}"/>
              </a:ext>
            </a:extLst>
          </p:cNvPr>
          <p:cNvSpPr txBox="1">
            <a:spLocks/>
          </p:cNvSpPr>
          <p:nvPr/>
        </p:nvSpPr>
        <p:spPr>
          <a:xfrm>
            <a:off x="4498939" y="5919404"/>
            <a:ext cx="7693061" cy="9385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2800" b="1" dirty="0">
                <a:latin typeface="Helvetica" pitchFamily="2" charset="0"/>
              </a:rPr>
              <a:t>R based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800" dirty="0">
                <a:latin typeface="Helvetica" pitchFamily="2" charset="0"/>
              </a:rPr>
              <a:t>“Demo/</a:t>
            </a:r>
            <a:r>
              <a:rPr lang="en-US" sz="2800" dirty="0" err="1">
                <a:latin typeface="Helvetica" pitchFamily="2" charset="0"/>
              </a:rPr>
              <a:t>Rbased</a:t>
            </a:r>
            <a:r>
              <a:rPr lang="en-US" sz="2800" dirty="0">
                <a:latin typeface="Helvetica" pitchFamily="2" charset="0"/>
              </a:rPr>
              <a:t>/</a:t>
            </a:r>
            <a:r>
              <a:rPr lang="en-US" sz="2800" dirty="0" err="1">
                <a:latin typeface="Helvetica" pitchFamily="2" charset="0"/>
              </a:rPr>
              <a:t>CrashCourse</a:t>
            </a:r>
            <a:r>
              <a:rPr lang="en-US" sz="2800" dirty="0">
                <a:latin typeface="Helvetica" pitchFamily="2" charset="0"/>
              </a:rPr>
              <a:t>/CrashCourse_2021.Rproj”</a:t>
            </a:r>
          </a:p>
          <a:p>
            <a:pPr marL="914400" lvl="2" indent="0">
              <a:buNone/>
            </a:pPr>
            <a:r>
              <a:rPr lang="en-US" sz="2400" dirty="0">
                <a:latin typeface="Helvetica" pitchFamily="2" charset="0"/>
              </a:rPr>
              <a:t>Navigate to </a:t>
            </a:r>
            <a:r>
              <a:rPr lang="en-US" sz="2400" dirty="0" err="1">
                <a:latin typeface="Helvetica" pitchFamily="2" charset="0"/>
              </a:rPr>
              <a:t>Phylogenetic_Diversity.R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CC8D4-9407-4961-BA47-8108F32CCDE5}"/>
              </a:ext>
            </a:extLst>
          </p:cNvPr>
          <p:cNvSpPr txBox="1"/>
          <p:nvPr/>
        </p:nvSpPr>
        <p:spPr>
          <a:xfrm>
            <a:off x="7686290" y="316172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62136-A067-4CF8-8D9C-E05077F069AA}"/>
              </a:ext>
            </a:extLst>
          </p:cNvPr>
          <p:cNvSpPr txBox="1"/>
          <p:nvPr/>
        </p:nvSpPr>
        <p:spPr>
          <a:xfrm>
            <a:off x="770562" y="3185750"/>
            <a:ext cx="301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Community matrix</a:t>
            </a:r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F7C1FDD8-883C-4943-AE57-C0A885DD4B4F}"/>
              </a:ext>
            </a:extLst>
          </p:cNvPr>
          <p:cNvSpPr/>
          <p:nvPr/>
        </p:nvSpPr>
        <p:spPr>
          <a:xfrm rot="6918436">
            <a:off x="3249912" y="2480097"/>
            <a:ext cx="1175929" cy="39788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D00FB73-890E-1549-A494-2FA83EEEE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12642" r="48963" b="14815"/>
          <a:stretch/>
        </p:blipFill>
        <p:spPr>
          <a:xfrm>
            <a:off x="7840523" y="839392"/>
            <a:ext cx="2722651" cy="25413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F372995E-F359-0F41-AB7C-EDEC9F5BE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4" y="3708970"/>
            <a:ext cx="9622590" cy="18821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Right Arrow 9">
            <a:extLst>
              <a:ext uri="{FF2B5EF4-FFF2-40B4-BE49-F238E27FC236}">
                <a16:creationId xmlns:a16="http://schemas.microsoft.com/office/drawing/2014/main" id="{2D4F4AB8-E0A5-4815-9606-AD1AF553B997}"/>
              </a:ext>
            </a:extLst>
          </p:cNvPr>
          <p:cNvSpPr/>
          <p:nvPr/>
        </p:nvSpPr>
        <p:spPr>
          <a:xfrm rot="20236354">
            <a:off x="5937100" y="789494"/>
            <a:ext cx="1175929" cy="39788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BD126A-74BE-944F-8FB8-A3A72351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5" y="12499"/>
            <a:ext cx="9290304" cy="4182648"/>
          </a:xfrm>
          <a:prstGeom prst="rect">
            <a:avLst/>
          </a:prstGeom>
        </p:spPr>
      </p:pic>
      <p:sp>
        <p:nvSpPr>
          <p:cNvPr id="6" name="Right Arrow 9">
            <a:extLst>
              <a:ext uri="{FF2B5EF4-FFF2-40B4-BE49-F238E27FC236}">
                <a16:creationId xmlns:a16="http://schemas.microsoft.com/office/drawing/2014/main" id="{7C5B2F55-2155-4623-A5BD-B35CFA8F50DC}"/>
              </a:ext>
            </a:extLst>
          </p:cNvPr>
          <p:cNvSpPr/>
          <p:nvPr/>
        </p:nvSpPr>
        <p:spPr>
          <a:xfrm rot="1300223">
            <a:off x="5125772" y="4245599"/>
            <a:ext cx="1940455" cy="2480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C57F7-B344-4B7D-981C-CE09A2D19838}"/>
              </a:ext>
            </a:extLst>
          </p:cNvPr>
          <p:cNvSpPr txBox="1"/>
          <p:nvPr/>
        </p:nvSpPr>
        <p:spPr>
          <a:xfrm>
            <a:off x="11058025" y="3158710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Tree</a:t>
            </a:r>
          </a:p>
        </p:txBody>
      </p:sp>
      <p:pic>
        <p:nvPicPr>
          <p:cNvPr id="1026" name="Picture 2" descr="funny kid pumping fist - Google Search | Humor de bebé, Humor ...">
            <a:extLst>
              <a:ext uri="{FF2B5EF4-FFF2-40B4-BE49-F238E27FC236}">
                <a16:creationId xmlns:a16="http://schemas.microsoft.com/office/drawing/2014/main" id="{3DCD1DE5-F6DB-4A81-A047-1E160860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4" y="4369618"/>
            <a:ext cx="2290419" cy="22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99CBD-C1BB-CA46-87C8-D6FC0B959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8" t="13806" r="20667" b="18104"/>
          <a:stretch/>
        </p:blipFill>
        <p:spPr>
          <a:xfrm>
            <a:off x="7272670" y="3681930"/>
            <a:ext cx="4476269" cy="309659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1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2C10F-C998-40D6-A8C0-608E2E5BD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9" t="55333" r="14110" b="12174"/>
          <a:stretch/>
        </p:blipFill>
        <p:spPr>
          <a:xfrm>
            <a:off x="424185" y="3661492"/>
            <a:ext cx="8927184" cy="2228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FD69F-3828-4382-A992-65542B9DD023}"/>
              </a:ext>
            </a:extLst>
          </p:cNvPr>
          <p:cNvSpPr txBox="1"/>
          <p:nvPr/>
        </p:nvSpPr>
        <p:spPr>
          <a:xfrm>
            <a:off x="10028452" y="4213772"/>
            <a:ext cx="202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Community matrix</a:t>
            </a:r>
          </a:p>
        </p:txBody>
      </p:sp>
      <p:sp>
        <p:nvSpPr>
          <p:cNvPr id="9" name="Right Arrow 9">
            <a:extLst>
              <a:ext uri="{FF2B5EF4-FFF2-40B4-BE49-F238E27FC236}">
                <a16:creationId xmlns:a16="http://schemas.microsoft.com/office/drawing/2014/main" id="{40D0627A-3EB5-4C3D-A1B3-AD2EC5203FE1}"/>
              </a:ext>
            </a:extLst>
          </p:cNvPr>
          <p:cNvSpPr/>
          <p:nvPr/>
        </p:nvSpPr>
        <p:spPr>
          <a:xfrm>
            <a:off x="8785738" y="4600324"/>
            <a:ext cx="1131262" cy="2375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4C5A-6DCC-4C1D-9921-1E8AFA620705}"/>
              </a:ext>
            </a:extLst>
          </p:cNvPr>
          <p:cNvSpPr txBox="1"/>
          <p:nvPr/>
        </p:nvSpPr>
        <p:spPr>
          <a:xfrm>
            <a:off x="5486400" y="841969"/>
            <a:ext cx="6961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We can use our niche modelling data to define communities according to ecotypes!</a:t>
            </a:r>
          </a:p>
        </p:txBody>
      </p:sp>
      <p:pic>
        <p:nvPicPr>
          <p:cNvPr id="2056" name="Picture 8" descr="I'm a 90s Kid and I Watched Home Alone for the First Time This ...">
            <a:extLst>
              <a:ext uri="{FF2B5EF4-FFF2-40B4-BE49-F238E27FC236}">
                <a16:creationId xmlns:a16="http://schemas.microsoft.com/office/drawing/2014/main" id="{2A0096ED-DED3-469F-A3BF-576F4A12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7" y="208749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5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658B7-8B2A-4CC9-AF1E-7A350305E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1130" r="13303" b="44122"/>
          <a:stretch/>
        </p:blipFill>
        <p:spPr>
          <a:xfrm>
            <a:off x="359855" y="58497"/>
            <a:ext cx="9057246" cy="3068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02155-DD10-4FCB-A5BD-921806C9E747}"/>
              </a:ext>
            </a:extLst>
          </p:cNvPr>
          <p:cNvSpPr txBox="1"/>
          <p:nvPr/>
        </p:nvSpPr>
        <p:spPr>
          <a:xfrm>
            <a:off x="7437747" y="763309"/>
            <a:ext cx="4562571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values higher than 0.25 are considered presence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88856-9EFC-4674-830E-537B3FFCCEB5}"/>
              </a:ext>
            </a:extLst>
          </p:cNvPr>
          <p:cNvSpPr txBox="1"/>
          <p:nvPr/>
        </p:nvSpPr>
        <p:spPr>
          <a:xfrm>
            <a:off x="551943" y="574396"/>
            <a:ext cx="5928597" cy="143287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64DD207-59F5-4636-A083-5A3EFA92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17" y="3469989"/>
            <a:ext cx="3311165" cy="3252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D63C50-23BD-4871-A51F-AA2BC4C86534}"/>
              </a:ext>
            </a:extLst>
          </p:cNvPr>
          <p:cNvSpPr txBox="1"/>
          <p:nvPr/>
        </p:nvSpPr>
        <p:spPr>
          <a:xfrm>
            <a:off x="1038984" y="3206792"/>
            <a:ext cx="295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Suitability 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F0746C9-0A9F-4167-8A00-03043DA86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750" y="3532697"/>
            <a:ext cx="3240839" cy="3233251"/>
          </a:xfrm>
          <a:prstGeom prst="rect">
            <a:avLst/>
          </a:prstGeom>
        </p:spPr>
      </p:pic>
      <p:sp>
        <p:nvSpPr>
          <p:cNvPr id="18" name="Right Arrow 9">
            <a:extLst>
              <a:ext uri="{FF2B5EF4-FFF2-40B4-BE49-F238E27FC236}">
                <a16:creationId xmlns:a16="http://schemas.microsoft.com/office/drawing/2014/main" id="{A475305E-0747-4380-8F58-AAAA51E3D591}"/>
              </a:ext>
            </a:extLst>
          </p:cNvPr>
          <p:cNvSpPr/>
          <p:nvPr/>
        </p:nvSpPr>
        <p:spPr>
          <a:xfrm>
            <a:off x="5148835" y="4421797"/>
            <a:ext cx="1593962" cy="10578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912D9-558D-494C-BEAC-72CA33550D3C}"/>
              </a:ext>
            </a:extLst>
          </p:cNvPr>
          <p:cNvSpPr txBox="1"/>
          <p:nvPr/>
        </p:nvSpPr>
        <p:spPr>
          <a:xfrm>
            <a:off x="5111163" y="4689115"/>
            <a:ext cx="1593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Reclassify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2B746-FA6A-4502-A946-FD54DBF52B6E}"/>
              </a:ext>
            </a:extLst>
          </p:cNvPr>
          <p:cNvSpPr txBox="1"/>
          <p:nvPr/>
        </p:nvSpPr>
        <p:spPr>
          <a:xfrm>
            <a:off x="7810704" y="3208379"/>
            <a:ext cx="2868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Presence/Absence</a:t>
            </a:r>
          </a:p>
        </p:txBody>
      </p:sp>
      <p:sp>
        <p:nvSpPr>
          <p:cNvPr id="21" name="Right Arrow 9">
            <a:extLst>
              <a:ext uri="{FF2B5EF4-FFF2-40B4-BE49-F238E27FC236}">
                <a16:creationId xmlns:a16="http://schemas.microsoft.com/office/drawing/2014/main" id="{16E42302-F4B4-4A4C-818E-9F551BCA51F0}"/>
              </a:ext>
            </a:extLst>
          </p:cNvPr>
          <p:cNvSpPr/>
          <p:nvPr/>
        </p:nvSpPr>
        <p:spPr>
          <a:xfrm flipV="1">
            <a:off x="6612970" y="896539"/>
            <a:ext cx="682071" cy="597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4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1BAD80-9EB5-4EC6-84F8-6255A1E8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5" t="10400" r="14278" b="66533"/>
          <a:stretch/>
        </p:blipFill>
        <p:spPr>
          <a:xfrm>
            <a:off x="262562" y="428813"/>
            <a:ext cx="8869342" cy="1581912"/>
          </a:xfrm>
          <a:prstGeom prst="rect">
            <a:avLst/>
          </a:prstGeom>
        </p:spPr>
      </p:pic>
      <p:sp>
        <p:nvSpPr>
          <p:cNvPr id="6" name="Right Arrow 9">
            <a:extLst>
              <a:ext uri="{FF2B5EF4-FFF2-40B4-BE49-F238E27FC236}">
                <a16:creationId xmlns:a16="http://schemas.microsoft.com/office/drawing/2014/main" id="{423EDEF0-5F6B-4D79-9737-46F8751D4EEB}"/>
              </a:ext>
            </a:extLst>
          </p:cNvPr>
          <p:cNvSpPr/>
          <p:nvPr/>
        </p:nvSpPr>
        <p:spPr>
          <a:xfrm flipV="1">
            <a:off x="5347335" y="877000"/>
            <a:ext cx="682071" cy="597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9">
            <a:extLst>
              <a:ext uri="{FF2B5EF4-FFF2-40B4-BE49-F238E27FC236}">
                <a16:creationId xmlns:a16="http://schemas.microsoft.com/office/drawing/2014/main" id="{C16F603A-C597-43A2-94F9-28A0BCE37F3E}"/>
              </a:ext>
            </a:extLst>
          </p:cNvPr>
          <p:cNvSpPr/>
          <p:nvPr/>
        </p:nvSpPr>
        <p:spPr>
          <a:xfrm rot="2150489" flipV="1">
            <a:off x="1744250" y="4590991"/>
            <a:ext cx="1353146" cy="449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8BC5B-48CA-48F9-B025-772E391E6D73}"/>
              </a:ext>
            </a:extLst>
          </p:cNvPr>
          <p:cNvSpPr txBox="1"/>
          <p:nvPr/>
        </p:nvSpPr>
        <p:spPr>
          <a:xfrm>
            <a:off x="9385738" y="5765634"/>
            <a:ext cx="17742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Create a </a:t>
            </a:r>
          </a:p>
          <a:p>
            <a:pPr algn="ctr"/>
            <a:r>
              <a:rPr lang="en-US" sz="2800" dirty="0"/>
              <a:t>data frame</a:t>
            </a:r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A5BF2576-6DC4-433C-92FC-750BB33B4265}"/>
              </a:ext>
            </a:extLst>
          </p:cNvPr>
          <p:cNvSpPr/>
          <p:nvPr/>
        </p:nvSpPr>
        <p:spPr>
          <a:xfrm rot="2150489" flipV="1">
            <a:off x="8079334" y="5542969"/>
            <a:ext cx="1353146" cy="449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2D0DD-2114-475B-BC37-1C7A8C6BB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5" t="12787" r="13750" b="60631"/>
          <a:stretch/>
        </p:blipFill>
        <p:spPr>
          <a:xfrm>
            <a:off x="221245" y="2465134"/>
            <a:ext cx="8951976" cy="18229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00FC24-CF80-4147-913E-61669F6F2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91" b="5578"/>
          <a:stretch/>
        </p:blipFill>
        <p:spPr>
          <a:xfrm>
            <a:off x="7602876" y="236306"/>
            <a:ext cx="4232953" cy="264045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93F3E2-CDE2-424E-849C-BE84EA78E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0" t="10001" r="58536" b="60941"/>
          <a:stretch/>
        </p:blipFill>
        <p:spPr>
          <a:xfrm>
            <a:off x="2950824" y="5349266"/>
            <a:ext cx="3078582" cy="13968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53C789-513C-4886-A9B9-2B712AE8B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02" t="10826" r="19071" b="60754"/>
          <a:stretch/>
        </p:blipFill>
        <p:spPr>
          <a:xfrm>
            <a:off x="3644998" y="4940819"/>
            <a:ext cx="3078582" cy="1354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EDC397-27B2-4B6E-A0E4-AA54485EC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1" t="60129" r="58613" b="10795"/>
          <a:stretch/>
        </p:blipFill>
        <p:spPr>
          <a:xfrm>
            <a:off x="4342294" y="4368031"/>
            <a:ext cx="3078582" cy="13976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EF7815-8857-4F71-9AFC-8F7743856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07" t="60269" r="19018" b="11041"/>
          <a:stretch/>
        </p:blipFill>
        <p:spPr>
          <a:xfrm>
            <a:off x="5072690" y="3902743"/>
            <a:ext cx="3078582" cy="138099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697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9">
            <a:extLst>
              <a:ext uri="{FF2B5EF4-FFF2-40B4-BE49-F238E27FC236}">
                <a16:creationId xmlns:a16="http://schemas.microsoft.com/office/drawing/2014/main" id="{4411231F-9DBE-44A9-B41C-179D62B8216E}"/>
              </a:ext>
            </a:extLst>
          </p:cNvPr>
          <p:cNvSpPr/>
          <p:nvPr/>
        </p:nvSpPr>
        <p:spPr>
          <a:xfrm>
            <a:off x="6926328" y="1846174"/>
            <a:ext cx="654419" cy="3720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2C3BA-2069-4D46-B370-8483762DBBB0}"/>
              </a:ext>
            </a:extLst>
          </p:cNvPr>
          <p:cNvSpPr txBox="1"/>
          <p:nvPr/>
        </p:nvSpPr>
        <p:spPr>
          <a:xfrm>
            <a:off x="4232826" y="5612865"/>
            <a:ext cx="1479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Convert </a:t>
            </a:r>
          </a:p>
          <a:p>
            <a:r>
              <a:rPr lang="en-US" sz="2800" dirty="0"/>
              <a:t>to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312ED-EF85-45C4-99A9-BA5CC949229F}"/>
              </a:ext>
            </a:extLst>
          </p:cNvPr>
          <p:cNvSpPr txBox="1"/>
          <p:nvPr/>
        </p:nvSpPr>
        <p:spPr>
          <a:xfrm>
            <a:off x="1625749" y="5612865"/>
            <a:ext cx="112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frame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C2E38BEC-6B6C-4D17-80A4-55C73E10FA0D}"/>
              </a:ext>
            </a:extLst>
          </p:cNvPr>
          <p:cNvSpPr/>
          <p:nvPr/>
        </p:nvSpPr>
        <p:spPr>
          <a:xfrm>
            <a:off x="3208825" y="5903893"/>
            <a:ext cx="654419" cy="3720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6541D-DE83-4166-9EEA-9FB36850FD27}"/>
              </a:ext>
            </a:extLst>
          </p:cNvPr>
          <p:cNvSpPr txBox="1"/>
          <p:nvPr/>
        </p:nvSpPr>
        <p:spPr>
          <a:xfrm>
            <a:off x="8211743" y="5903893"/>
            <a:ext cx="3368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Match points to different ecotypes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89D2399-BBDD-4815-A0A2-788712FB6FA3}"/>
              </a:ext>
            </a:extLst>
          </p:cNvPr>
          <p:cNvSpPr/>
          <p:nvPr/>
        </p:nvSpPr>
        <p:spPr>
          <a:xfrm>
            <a:off x="5919304" y="5931855"/>
            <a:ext cx="2570161" cy="3720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7025E8AC-BC34-423F-A713-DCE51A016E56}"/>
              </a:ext>
            </a:extLst>
          </p:cNvPr>
          <p:cNvSpPr/>
          <p:nvPr/>
        </p:nvSpPr>
        <p:spPr>
          <a:xfrm rot="5400000">
            <a:off x="7783781" y="4230644"/>
            <a:ext cx="2790234" cy="4037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85BD9-1E3A-4A65-AB23-1D0CEA217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6" t="10722" r="16804" b="8487"/>
          <a:stretch/>
        </p:blipFill>
        <p:spPr>
          <a:xfrm>
            <a:off x="118026" y="185336"/>
            <a:ext cx="8229600" cy="554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14BF6-6408-3D43-AC1E-97C364D5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91" y="185336"/>
            <a:ext cx="5080000" cy="26162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Right Arrow 9">
            <a:extLst>
              <a:ext uri="{FF2B5EF4-FFF2-40B4-BE49-F238E27FC236}">
                <a16:creationId xmlns:a16="http://schemas.microsoft.com/office/drawing/2014/main" id="{E1499008-54A8-4788-8981-048A0535424E}"/>
              </a:ext>
            </a:extLst>
          </p:cNvPr>
          <p:cNvSpPr/>
          <p:nvPr/>
        </p:nvSpPr>
        <p:spPr>
          <a:xfrm>
            <a:off x="6096000" y="1101450"/>
            <a:ext cx="654419" cy="3720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7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A8275-CE51-4D02-8268-1C3C63290963}"/>
              </a:ext>
            </a:extLst>
          </p:cNvPr>
          <p:cNvSpPr txBox="1"/>
          <p:nvPr/>
        </p:nvSpPr>
        <p:spPr>
          <a:xfrm>
            <a:off x="4103914" y="594251"/>
            <a:ext cx="1502229" cy="2560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91B20-8D42-4719-A2A9-EC01B1521467}"/>
              </a:ext>
            </a:extLst>
          </p:cNvPr>
          <p:cNvSpPr txBox="1"/>
          <p:nvPr/>
        </p:nvSpPr>
        <p:spPr>
          <a:xfrm>
            <a:off x="3069771" y="594251"/>
            <a:ext cx="957943" cy="2560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267D7-6E76-46B4-A7D9-85360AA70D10}"/>
              </a:ext>
            </a:extLst>
          </p:cNvPr>
          <p:cNvSpPr txBox="1"/>
          <p:nvPr/>
        </p:nvSpPr>
        <p:spPr>
          <a:xfrm>
            <a:off x="8648140" y="120193"/>
            <a:ext cx="2608439" cy="13849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Matched points to different ecoregions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8989-6221-4D4D-8007-A4FC59D6D16A}"/>
              </a:ext>
            </a:extLst>
          </p:cNvPr>
          <p:cNvSpPr txBox="1"/>
          <p:nvPr/>
        </p:nvSpPr>
        <p:spPr>
          <a:xfrm>
            <a:off x="8648140" y="2193347"/>
            <a:ext cx="2608439" cy="181588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Dataframe</a:t>
            </a:r>
            <a:r>
              <a:rPr lang="en-US" sz="2800"/>
              <a:t> from </a:t>
            </a:r>
            <a:r>
              <a:rPr lang="en-US" sz="2800" dirty="0"/>
              <a:t>stacked </a:t>
            </a:r>
            <a:r>
              <a:rPr lang="en-US" sz="2800" dirty="0" err="1"/>
              <a:t>rasters</a:t>
            </a:r>
            <a:r>
              <a:rPr lang="en-US" sz="2800" dirty="0"/>
              <a:t> (species names and </a:t>
            </a:r>
            <a:r>
              <a:rPr lang="en-US" sz="2800" dirty="0" err="1"/>
              <a:t>lat</a:t>
            </a:r>
            <a:r>
              <a:rPr lang="en-US" sz="2800" dirty="0"/>
              <a:t>/long)</a:t>
            </a: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B82EE32B-2080-4943-99CF-299786FE29E1}"/>
              </a:ext>
            </a:extLst>
          </p:cNvPr>
          <p:cNvSpPr/>
          <p:nvPr/>
        </p:nvSpPr>
        <p:spPr>
          <a:xfrm>
            <a:off x="9589427" y="1486276"/>
            <a:ext cx="725864" cy="74471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3CC0906F-BD16-48DD-9DA6-AC7611752A4B}"/>
              </a:ext>
            </a:extLst>
          </p:cNvPr>
          <p:cNvSpPr/>
          <p:nvPr/>
        </p:nvSpPr>
        <p:spPr>
          <a:xfrm rot="5400000" flipV="1">
            <a:off x="9611323" y="4140728"/>
            <a:ext cx="682071" cy="597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YAY!!! - Happy face | Meme Generator">
            <a:extLst>
              <a:ext uri="{FF2B5EF4-FFF2-40B4-BE49-F238E27FC236}">
                <a16:creationId xmlns:a16="http://schemas.microsoft.com/office/drawing/2014/main" id="{F1836380-BDE0-4349-B221-A37514481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r="17646"/>
          <a:stretch/>
        </p:blipFill>
        <p:spPr bwMode="auto">
          <a:xfrm>
            <a:off x="102151" y="4638109"/>
            <a:ext cx="1330723" cy="19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4EF6A-EC46-44A5-A368-E233841B483C}"/>
              </a:ext>
            </a:extLst>
          </p:cNvPr>
          <p:cNvSpPr txBox="1"/>
          <p:nvPr/>
        </p:nvSpPr>
        <p:spPr>
          <a:xfrm>
            <a:off x="1186109" y="5629888"/>
            <a:ext cx="2059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Community matrix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1B5DE39-C8C3-A846-BB03-B7B11BECC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53" y="4869951"/>
            <a:ext cx="8782160" cy="17177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17B55E-CC45-4704-93AB-180E857DA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8" t="10723" r="17268" b="21776"/>
          <a:stretch/>
        </p:blipFill>
        <p:spPr>
          <a:xfrm>
            <a:off x="263952" y="84240"/>
            <a:ext cx="8144758" cy="46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5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72618-D8EF-4A33-B04D-807F63F9D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3" t="10447" r="13479" b="51560"/>
          <a:stretch/>
        </p:blipFill>
        <p:spPr>
          <a:xfrm>
            <a:off x="278778" y="248908"/>
            <a:ext cx="9884888" cy="2846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0C74-DBCD-44F7-ACE2-8F06356D147F}"/>
              </a:ext>
            </a:extLst>
          </p:cNvPr>
          <p:cNvSpPr txBox="1"/>
          <p:nvPr/>
        </p:nvSpPr>
        <p:spPr>
          <a:xfrm>
            <a:off x="7257954" y="123475"/>
            <a:ext cx="4562571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Very important that tree and matrix match!!!!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C865E75-2127-1E47-8CE2-369FD0D75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20" y="3322030"/>
            <a:ext cx="7083533" cy="1385532"/>
          </a:xfrm>
          <a:prstGeom prst="rect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56422F-5334-974A-8664-3A3BD85E2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12642" r="48963" b="14815"/>
          <a:stretch/>
        </p:blipFill>
        <p:spPr>
          <a:xfrm>
            <a:off x="1191801" y="3164314"/>
            <a:ext cx="2003462" cy="1870024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55FE83-E1CC-4E9E-9E5C-5C0987868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3" t="48035" r="13479" b="33195"/>
          <a:stretch/>
        </p:blipFill>
        <p:spPr>
          <a:xfrm>
            <a:off x="278778" y="5112337"/>
            <a:ext cx="11404352" cy="16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3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159</Words>
  <Application>Microsoft Office PowerPoint</Application>
  <PresentationFormat>Widescreen</PresentationFormat>
  <Paragraphs>36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Phylogenetic Diversity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Diversity</dc:title>
  <dc:creator>Cortez,Maria Beatriz d</dc:creator>
  <cp:lastModifiedBy>Maria Cortez</cp:lastModifiedBy>
  <cp:revision>26</cp:revision>
  <dcterms:created xsi:type="dcterms:W3CDTF">2020-07-30T16:34:52Z</dcterms:created>
  <dcterms:modified xsi:type="dcterms:W3CDTF">2021-07-18T03:19:15Z</dcterms:modified>
</cp:coreProperties>
</file>